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 Thin"/>
      <p:regular r:id="rId24"/>
      <p:bold r:id="rId25"/>
      <p:italic r:id="rId26"/>
      <p:boldItalic r:id="rId27"/>
    </p:embeddedFont>
    <p:embeddedFont>
      <p:font typeface="Roboto Medium"/>
      <p:regular r:id="rId28"/>
      <p:bold r:id="rId29"/>
      <p:italic r:id="rId30"/>
      <p:boldItalic r:id="rId31"/>
    </p:embeddedFont>
    <p:embeddedFont>
      <p:font typeface="Roboto"/>
      <p:regular r:id="rId32"/>
      <p:bold r:id="rId33"/>
      <p:italic r:id="rId34"/>
      <p:boldItalic r:id="rId35"/>
    </p:embeddedFont>
    <p:embeddedFont>
      <p:font typeface="Roboto Mono Light"/>
      <p:regular r:id="rId36"/>
      <p:bold r:id="rId37"/>
      <p:italic r:id="rId38"/>
      <p:boldItalic r:id="rId39"/>
    </p:embeddedFont>
    <p:embeddedFont>
      <p:font typeface="Roboto Light"/>
      <p:regular r:id="rId40"/>
      <p:bold r:id="rId41"/>
      <p:italic r:id="rId42"/>
      <p:boldItalic r:id="rId43"/>
    </p:embeddedFont>
    <p:embeddedFont>
      <p:font typeface="Roboto Mon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3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3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Light-regular.fntdata"/><Relationship Id="rId42" Type="http://schemas.openxmlformats.org/officeDocument/2006/relationships/font" Target="fonts/RobotoLight-italic.fntdata"/><Relationship Id="rId41" Type="http://schemas.openxmlformats.org/officeDocument/2006/relationships/font" Target="fonts/RobotoLight-bold.fntdata"/><Relationship Id="rId44" Type="http://schemas.openxmlformats.org/officeDocument/2006/relationships/font" Target="fonts/RobotoMono-regular.fntdata"/><Relationship Id="rId43" Type="http://schemas.openxmlformats.org/officeDocument/2006/relationships/font" Target="fonts/RobotoLight-boldItalic.fntdata"/><Relationship Id="rId46" Type="http://schemas.openxmlformats.org/officeDocument/2006/relationships/font" Target="fonts/RobotoMono-italic.fntdata"/><Relationship Id="rId45" Type="http://schemas.openxmlformats.org/officeDocument/2006/relationships/font" Target="fonts/RobotoMon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7" Type="http://schemas.openxmlformats.org/officeDocument/2006/relationships/font" Target="fonts/RobotoMon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edium-boldItalic.fntdata"/><Relationship Id="rId30" Type="http://schemas.openxmlformats.org/officeDocument/2006/relationships/font" Target="fonts/RobotoMedium-italic.fntdata"/><Relationship Id="rId33" Type="http://schemas.openxmlformats.org/officeDocument/2006/relationships/font" Target="fonts/Roboto-bold.fntdata"/><Relationship Id="rId32" Type="http://schemas.openxmlformats.org/officeDocument/2006/relationships/font" Target="fonts/Roboto-regular.fntdata"/><Relationship Id="rId35" Type="http://schemas.openxmlformats.org/officeDocument/2006/relationships/font" Target="fonts/Roboto-boldItalic.fntdata"/><Relationship Id="rId34" Type="http://schemas.openxmlformats.org/officeDocument/2006/relationships/font" Target="fonts/Roboto-italic.fntdata"/><Relationship Id="rId37" Type="http://schemas.openxmlformats.org/officeDocument/2006/relationships/font" Target="fonts/RobotoMonoLight-bold.fntdata"/><Relationship Id="rId36" Type="http://schemas.openxmlformats.org/officeDocument/2006/relationships/font" Target="fonts/RobotoMonoLight-regular.fntdata"/><Relationship Id="rId39" Type="http://schemas.openxmlformats.org/officeDocument/2006/relationships/font" Target="fonts/RobotoMonoLight-boldItalic.fntdata"/><Relationship Id="rId38" Type="http://schemas.openxmlformats.org/officeDocument/2006/relationships/font" Target="fonts/RobotoMonoLight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Thin-regular.fntdata"/><Relationship Id="rId23" Type="http://schemas.openxmlformats.org/officeDocument/2006/relationships/slide" Target="slides/slide18.xml"/><Relationship Id="rId26" Type="http://schemas.openxmlformats.org/officeDocument/2006/relationships/font" Target="fonts/RobotoThin-italic.fntdata"/><Relationship Id="rId25" Type="http://schemas.openxmlformats.org/officeDocument/2006/relationships/font" Target="fonts/RobotoThin-bold.fntdata"/><Relationship Id="rId28" Type="http://schemas.openxmlformats.org/officeDocument/2006/relationships/font" Target="fonts/RobotoMedium-regular.fntdata"/><Relationship Id="rId27" Type="http://schemas.openxmlformats.org/officeDocument/2006/relationships/font" Target="fonts/RobotoThin-boldItalic.fntdata"/><Relationship Id="rId29" Type="http://schemas.openxmlformats.org/officeDocument/2006/relationships/font" Target="fonts/RobotoMedium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5249e5d8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5249e5d8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54d4c99a29_0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54d4c99a29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54d4c99a29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54d4c99a29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54d4c99a29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54d4c99a29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54d4c99a29_0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54d4c99a29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54d4c99a29_0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54d4c99a29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54d4c99a29_0_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54d4c99a29_0_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54d4c99a29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54d4c99a29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54d4c99a29_0_1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54d4c99a29_0_1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54d4c99a29_0_1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54d4c99a29_0_1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5249e5d89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5249e5d89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54d4c99a2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54d4c99a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54d4c99a2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54d4c99a2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54d4c99a2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54d4c99a2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54d4c99a29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54d4c99a29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54d4c99a29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54d4c99a29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54d4c99a29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54d4c99a29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54d4c99a29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54d4c99a29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6.png"/><Relationship Id="rId4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00.png"/><Relationship Id="rId4" Type="http://schemas.openxmlformats.org/officeDocument/2006/relationships/image" Target="../media/image9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3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Relationship Id="rId6" Type="http://schemas.openxmlformats.org/officeDocument/2006/relationships/image" Target="../media/image3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35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36.png"/><Relationship Id="rId4" Type="http://schemas.openxmlformats.org/officeDocument/2006/relationships/image" Target="../media/image40.png"/><Relationship Id="rId5" Type="http://schemas.openxmlformats.org/officeDocument/2006/relationships/image" Target="../media/image39.png"/><Relationship Id="rId6" Type="http://schemas.openxmlformats.org/officeDocument/2006/relationships/image" Target="../media/image4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42.png"/><Relationship Id="rId4" Type="http://schemas.openxmlformats.org/officeDocument/2006/relationships/image" Target="../media/image44.png"/><Relationship Id="rId5" Type="http://schemas.openxmlformats.org/officeDocument/2006/relationships/image" Target="../media/image4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45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image" Target="../media/image53.png"/><Relationship Id="rId4" Type="http://schemas.openxmlformats.org/officeDocument/2006/relationships/image" Target="../media/image52.png"/><Relationship Id="rId5" Type="http://schemas.openxmlformats.org/officeDocument/2006/relationships/image" Target="../media/image56.png"/><Relationship Id="rId6" Type="http://schemas.openxmlformats.org/officeDocument/2006/relationships/image" Target="../media/image55.png"/><Relationship Id="rId7" Type="http://schemas.openxmlformats.org/officeDocument/2006/relationships/image" Target="../media/image5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1.png"/><Relationship Id="rId3" Type="http://schemas.openxmlformats.org/officeDocument/2006/relationships/image" Target="../media/image60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6.png"/><Relationship Id="rId8" Type="http://schemas.openxmlformats.org/officeDocument/2006/relationships/image" Target="../media/image6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9.png"/><Relationship Id="rId3" Type="http://schemas.openxmlformats.org/officeDocument/2006/relationships/image" Target="../media/image68.png"/><Relationship Id="rId4" Type="http://schemas.openxmlformats.org/officeDocument/2006/relationships/image" Target="../media/image70.png"/><Relationship Id="rId5" Type="http://schemas.openxmlformats.org/officeDocument/2006/relationships/image" Target="../media/image67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3.png"/><Relationship Id="rId6" Type="http://schemas.openxmlformats.org/officeDocument/2006/relationships/image" Target="../media/image7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2.png"/><Relationship Id="rId3" Type="http://schemas.openxmlformats.org/officeDocument/2006/relationships/image" Target="../media/image84.png"/><Relationship Id="rId4" Type="http://schemas.openxmlformats.org/officeDocument/2006/relationships/image" Target="../media/image80.png"/><Relationship Id="rId9" Type="http://schemas.openxmlformats.org/officeDocument/2006/relationships/image" Target="../media/image83.png"/><Relationship Id="rId5" Type="http://schemas.openxmlformats.org/officeDocument/2006/relationships/image" Target="../media/image79.png"/><Relationship Id="rId6" Type="http://schemas.openxmlformats.org/officeDocument/2006/relationships/image" Target="../media/image78.png"/><Relationship Id="rId7" Type="http://schemas.openxmlformats.org/officeDocument/2006/relationships/image" Target="../media/image85.png"/><Relationship Id="rId8" Type="http://schemas.openxmlformats.org/officeDocument/2006/relationships/image" Target="../media/image8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9" Type="http://schemas.openxmlformats.org/officeDocument/2006/relationships/image" Target="../media/image92.png"/><Relationship Id="rId5" Type="http://schemas.openxmlformats.org/officeDocument/2006/relationships/image" Target="../media/image89.png"/><Relationship Id="rId6" Type="http://schemas.openxmlformats.org/officeDocument/2006/relationships/image" Target="../media/image93.png"/><Relationship Id="rId7" Type="http://schemas.openxmlformats.org/officeDocument/2006/relationships/image" Target="../media/image91.png"/><Relationship Id="rId8" Type="http://schemas.openxmlformats.org/officeDocument/2006/relationships/image" Target="../media/image90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9.png"/><Relationship Id="rId3" Type="http://schemas.openxmlformats.org/officeDocument/2006/relationships/image" Target="../media/image104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6.png"/><Relationship Id="rId3" Type="http://schemas.openxmlformats.org/officeDocument/2006/relationships/image" Target="../media/image10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5.png"/><Relationship Id="rId3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8" name="Google Shape;448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26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26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3" name="Google Shape;463;p26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/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/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4" name="Google Shape;49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" name="Google Shape;499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" name="Google Shape;602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4" name="Google Shape;624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5" name="Google Shape;625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6" name="Google Shape;646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0" name="Google Shape;670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5" name="Google Shape;695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8" name="Google Shape;698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2" name="Google Shape;722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3" name="Google Shape;723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6" name="Google Shape;746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7" name="Google Shape;747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0" name="Google Shape;760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6" name="Google Shape;786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6" name="Google Shape;9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8" name="Google Shape;998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2" name="Google Shape;1002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3" name="Google Shape;1003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4" name="Google Shape;10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7" name="Google Shape;100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5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2" name="Google Shape;1012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4" name="Google Shape;1014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theme" Target="../theme/theme1.xml"/><Relationship Id="rId50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5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Incident Response Day 2</a:t>
            </a:r>
            <a:endParaRPr/>
          </a:p>
        </p:txBody>
      </p:sp>
      <p:sp>
        <p:nvSpPr>
          <p:cNvPr id="1020" name="Google Shape;1020;p52"/>
          <p:cNvSpPr txBox="1"/>
          <p:nvPr>
            <p:ph idx="2" type="title"/>
          </p:nvPr>
        </p:nvSpPr>
        <p:spPr>
          <a:xfrm>
            <a:off x="271800" y="1947750"/>
            <a:ext cx="86004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Operations Center: Tools and Processes </a:t>
            </a:r>
            <a:endParaRPr/>
          </a:p>
        </p:txBody>
      </p:sp>
      <p:sp>
        <p:nvSpPr>
          <p:cNvPr id="1021" name="Google Shape;1021;p5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61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Wireshark </a:t>
            </a:r>
            <a:r>
              <a:rPr lang="en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Tips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and </a:t>
            </a:r>
            <a:r>
              <a:rPr lang="en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Tricks</a:t>
            </a:r>
            <a:endParaRPr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9" name="Google Shape;1109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0" name="Google Shape;1110;p61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1" name="Google Shape;1111;p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7" name="Google Shape;1117;p6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62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Wireshark Tips</a:t>
            </a:r>
            <a:endParaRPr/>
          </a:p>
        </p:txBody>
      </p:sp>
      <p:sp>
        <p:nvSpPr>
          <p:cNvPr id="1119" name="Google Shape;1119;p62"/>
          <p:cNvSpPr txBox="1"/>
          <p:nvPr/>
        </p:nvSpPr>
        <p:spPr>
          <a:xfrm>
            <a:off x="2870800" y="920125"/>
            <a:ext cx="2530200" cy="8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Customizing and </a:t>
            </a:r>
            <a:endParaRPr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Configuring Wireshark</a:t>
            </a:r>
            <a:endParaRPr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63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125" name="Google Shape;1125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6" name="Google Shape;1126;p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63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Activity:</a:t>
            </a:r>
            <a:r>
              <a:rPr lang="en"/>
              <a:t>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Wireshark Tips and Tricks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In this activity, you will customize your Wireshark setup. 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Instructions sent via Slack. </a:t>
            </a:r>
            <a:endParaRPr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3" name="Google Shape;1133;p6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64"/>
          <p:cNvSpPr txBox="1"/>
          <p:nvPr/>
        </p:nvSpPr>
        <p:spPr>
          <a:xfrm>
            <a:off x="2572050" y="3664450"/>
            <a:ext cx="39999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Wireshark Tips and Tricks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6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Incident Walkthrough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5" name="Google Shape;1145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6" name="Google Shape;1146;p6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7" name="Google Shape;1147;p6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66"/>
          <p:cNvSpPr txBox="1"/>
          <p:nvPr/>
        </p:nvSpPr>
        <p:spPr>
          <a:xfrm>
            <a:off x="1212900" y="2933300"/>
            <a:ext cx="6718200" cy="8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This exercise uses live malware. </a:t>
            </a:r>
            <a:endParaRPr sz="1800">
              <a:solidFill>
                <a:srgbClr val="CC0000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Make sure you’re using your virtual machines!</a:t>
            </a:r>
            <a:endParaRPr sz="1800">
              <a:solidFill>
                <a:srgbClr val="CC0000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Incident Walkthrough Demo</a:t>
            </a:r>
            <a:endParaRPr/>
          </a:p>
        </p:txBody>
      </p:sp>
      <p:sp>
        <p:nvSpPr>
          <p:cNvPr id="1154" name="Google Shape;1154;p6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we’ll answer as a group:</a:t>
            </a:r>
            <a:endParaRPr/>
          </a:p>
        </p:txBody>
      </p:sp>
      <p:sp>
        <p:nvSpPr>
          <p:cNvPr id="1155" name="Google Shape;1155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6" name="Google Shape;1156;p67"/>
          <p:cNvSpPr txBox="1"/>
          <p:nvPr>
            <p:ph idx="3" type="body"/>
          </p:nvPr>
        </p:nvSpPr>
        <p:spPr>
          <a:xfrm>
            <a:off x="175" y="12944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☐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How can we confirm that a computer was infected with malware?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☐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How can we identify the computers involved in the incident?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☐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Can we identify when and how the computer was infected?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☐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Can we identify source and destination IP addresses and ports used in the attack?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☐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Can we identify the exact malware that was used in the attack?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☐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Can we create a firewall rule to prevent this attack in the future?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7" name="Google Shape;1157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67"/>
          <p:cNvSpPr/>
          <p:nvPr/>
        </p:nvSpPr>
        <p:spPr>
          <a:xfrm>
            <a:off x="7195375" y="3573138"/>
            <a:ext cx="1538400" cy="1267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Mono"/>
                <a:ea typeface="Roboto Mono"/>
                <a:cs typeface="Roboto Mono"/>
                <a:sym typeface="Roboto Mono"/>
              </a:rPr>
              <a:t>Post-Incident Report 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9" name="Google Shape;1159;p67"/>
          <p:cNvSpPr/>
          <p:nvPr/>
        </p:nvSpPr>
        <p:spPr>
          <a:xfrm>
            <a:off x="1827150" y="4090950"/>
            <a:ext cx="633300" cy="30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67"/>
          <p:cNvSpPr/>
          <p:nvPr/>
        </p:nvSpPr>
        <p:spPr>
          <a:xfrm>
            <a:off x="4255525" y="3980725"/>
            <a:ext cx="633300" cy="30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67"/>
          <p:cNvSpPr/>
          <p:nvPr/>
        </p:nvSpPr>
        <p:spPr>
          <a:xfrm>
            <a:off x="6476950" y="3980725"/>
            <a:ext cx="633300" cy="30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67"/>
          <p:cNvSpPr/>
          <p:nvPr/>
        </p:nvSpPr>
        <p:spPr>
          <a:xfrm>
            <a:off x="4913688" y="3557575"/>
            <a:ext cx="1538400" cy="1267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Mono"/>
                <a:ea typeface="Roboto Mono"/>
                <a:cs typeface="Roboto Mono"/>
                <a:sym typeface="Roboto Mono"/>
              </a:rPr>
              <a:t>Pcap Inspection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3" name="Google Shape;1163;p67"/>
          <p:cNvSpPr/>
          <p:nvPr/>
        </p:nvSpPr>
        <p:spPr>
          <a:xfrm>
            <a:off x="2554288" y="3557575"/>
            <a:ext cx="1538400" cy="1267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Intrusion Detection Alert File Inspection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4" name="Google Shape;1164;p67"/>
          <p:cNvSpPr/>
          <p:nvPr/>
        </p:nvSpPr>
        <p:spPr>
          <a:xfrm>
            <a:off x="194888" y="3557575"/>
            <a:ext cx="1538400" cy="12678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Set-Up / Introduction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6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1" name="Google Shape;1171;p6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6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Post-Wireshark Activity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investigate a malware attack using a Snort alert file and network pcap.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8" name="Google Shape;1178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69"/>
          <p:cNvSpPr txBox="1"/>
          <p:nvPr/>
        </p:nvSpPr>
        <p:spPr>
          <a:xfrm>
            <a:off x="2503200" y="3638675"/>
            <a:ext cx="41376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Wireshark Activity</a:t>
            </a:r>
            <a:endParaRPr sz="1800">
              <a:solidFill>
                <a:srgbClr val="990000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1027" name="Google Shape;1027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class today, students will be able to:</a:t>
            </a:r>
            <a:endParaRPr/>
          </a:p>
        </p:txBody>
      </p:sp>
      <p:sp>
        <p:nvSpPr>
          <p:cNvPr id="1028" name="Google Shape;1028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9" name="Google Shape;1029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53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 sz="1800"/>
              <a:t>Articulate the uses of SIEMs and  SOARs and explain their </a:t>
            </a:r>
            <a:r>
              <a:rPr lang="en" sz="1800"/>
              <a:t>distinguishments</a:t>
            </a:r>
            <a:r>
              <a:rPr lang="en" sz="1800"/>
              <a:t> 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 sz="1800"/>
              <a:t>Use Wireshark go investigate pcap files.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 sz="1800"/>
              <a:t>Describe the process of investigating an incident.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54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SIEMs, SOARs, and VMs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6" name="Google Shape;1036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7" name="Google Shape;1037;p54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8" name="Google Shape;1038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SIEMS</a:t>
            </a:r>
            <a:endParaRPr/>
          </a:p>
        </p:txBody>
      </p:sp>
      <p:sp>
        <p:nvSpPr>
          <p:cNvPr id="1044" name="Google Shape;1044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class, we covered:</a:t>
            </a:r>
            <a:endParaRPr/>
          </a:p>
        </p:txBody>
      </p:sp>
      <p:sp>
        <p:nvSpPr>
          <p:cNvPr id="1045" name="Google Shape;1045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6" name="Google Shape;104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55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Incident Response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48" name="Google Shape;1048;p55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IR Plan and Playbook Creation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49" name="Google Shape;1049;p55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The Basics of an SOC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50" name="Google Shape;1050;p55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Planning an SOC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Importance of Virtual Machines</a:t>
            </a:r>
            <a:endParaRPr/>
          </a:p>
        </p:txBody>
      </p:sp>
      <p:sp>
        <p:nvSpPr>
          <p:cNvPr id="1056" name="Google Shape;1056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first resource in an Analyst’s toolbox is a virtual machine.</a:t>
            </a:r>
            <a:endParaRPr sz="2000"/>
          </a:p>
        </p:txBody>
      </p:sp>
      <p:sp>
        <p:nvSpPr>
          <p:cNvPr id="1057" name="Google Shape;1057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8" name="Google Shape;1058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6"/>
          <p:cNvSpPr txBox="1"/>
          <p:nvPr>
            <p:ph idx="3" type="body"/>
          </p:nvPr>
        </p:nvSpPr>
        <p:spPr>
          <a:xfrm>
            <a:off x="175" y="1284250"/>
            <a:ext cx="63582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Virtual Machines provide analysts with a platform to view malware, 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malicious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links, or other 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untrustworthy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sources.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VMs act as a </a:t>
            </a:r>
            <a:r>
              <a:rPr lang="en" sz="1800">
                <a:solidFill>
                  <a:srgbClr val="BF9000"/>
                </a:solidFill>
                <a:latin typeface="Roboto Light"/>
                <a:ea typeface="Roboto Light"/>
                <a:cs typeface="Roboto Light"/>
                <a:sym typeface="Roboto Light"/>
              </a:rPr>
              <a:t>sandbox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, making it difficult for harmful 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programs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to escape and cause damage to the actual computer.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Virtual machines are </a:t>
            </a:r>
            <a:r>
              <a:rPr lang="en" sz="1800">
                <a:solidFill>
                  <a:srgbClr val="990000"/>
                </a:solidFill>
                <a:latin typeface="Roboto Light"/>
                <a:ea typeface="Roboto Light"/>
                <a:cs typeface="Roboto Light"/>
                <a:sym typeface="Roboto Light"/>
              </a:rPr>
              <a:t>not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impervious to viruses,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but they are a </a:t>
            </a:r>
            <a:r>
              <a:rPr lang="en" sz="1800">
                <a:solidFill>
                  <a:srgbClr val="38761D"/>
                </a:solidFill>
                <a:latin typeface="Roboto Light"/>
                <a:ea typeface="Roboto Light"/>
                <a:cs typeface="Roboto Light"/>
                <a:sym typeface="Roboto Light"/>
              </a:rPr>
              <a:t>good precaution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as a layer of security.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60" name="Google Shape;106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>
            <a:off x="6266000" y="1890078"/>
            <a:ext cx="2603674" cy="2410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57"/>
          <p:cNvSpPr txBox="1"/>
          <p:nvPr>
            <p:ph type="title"/>
          </p:nvPr>
        </p:nvSpPr>
        <p:spPr>
          <a:xfrm>
            <a:off x="2544050" y="1356300"/>
            <a:ext cx="5770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know SIEMs </a:t>
            </a:r>
            <a:r>
              <a:rPr lang="en"/>
              <a:t>receive</a:t>
            </a:r>
            <a:r>
              <a:rPr lang="en"/>
              <a:t> logs from a company’s systems, then output statuses and alerts...</a:t>
            </a:r>
            <a:endParaRPr/>
          </a:p>
        </p:txBody>
      </p:sp>
      <p:sp>
        <p:nvSpPr>
          <p:cNvPr id="1066" name="Google Shape;1066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7" name="Google Shape;1067;p5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SOARS</a:t>
            </a:r>
            <a:endParaRPr/>
          </a:p>
        </p:txBody>
      </p:sp>
      <p:sp>
        <p:nvSpPr>
          <p:cNvPr id="1073" name="Google Shape;1073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SOARS, the next generation of SIEMS...</a:t>
            </a:r>
            <a:endParaRPr/>
          </a:p>
        </p:txBody>
      </p:sp>
      <p:sp>
        <p:nvSpPr>
          <p:cNvPr id="1074" name="Google Shape;1074;p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5" name="Google Shape;1075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5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SOARs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are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Orchestration, Automation, and Response systems that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provide the same monitoring and alerts of SIEMS </a:t>
            </a:r>
            <a:r>
              <a:rPr b="1" lang="en">
                <a:solidFill>
                  <a:schemeClr val="dk1"/>
                </a:solidFill>
              </a:rPr>
              <a:t>plus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automation of some actions on behalf of an analyst.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Systems incorporate SOARS to automate security tasks across multiple systems, applications, and devices.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For example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: SOARs may gather enrichment data like threat intelligence, or provide response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actions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like blocking an IP in a firewall or quarantining a system.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 more actions a SOARs automates, the sooner an analyst can get to work investigating the incident.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59"/>
          <p:cNvSpPr txBox="1"/>
          <p:nvPr>
            <p:ph type="title"/>
          </p:nvPr>
        </p:nvSpPr>
        <p:spPr>
          <a:xfrm>
            <a:off x="-12300" y="5520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SOARS</a:t>
            </a:r>
            <a:endParaRPr/>
          </a:p>
        </p:txBody>
      </p:sp>
      <p:sp>
        <p:nvSpPr>
          <p:cNvPr id="1082" name="Google Shape;1082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3" name="Google Shape;1083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59"/>
          <p:cNvSpPr/>
          <p:nvPr/>
        </p:nvSpPr>
        <p:spPr>
          <a:xfrm>
            <a:off x="465138" y="1486855"/>
            <a:ext cx="1995300" cy="361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Firewall Logs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5" name="Google Shape;1085;p59"/>
          <p:cNvSpPr/>
          <p:nvPr/>
        </p:nvSpPr>
        <p:spPr>
          <a:xfrm>
            <a:off x="465138" y="2133911"/>
            <a:ext cx="1995300" cy="361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Unix System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Logs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6" name="Google Shape;1086;p59"/>
          <p:cNvSpPr/>
          <p:nvPr/>
        </p:nvSpPr>
        <p:spPr>
          <a:xfrm>
            <a:off x="465138" y="2785845"/>
            <a:ext cx="1995300" cy="3618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Proxy Server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Logs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7" name="Google Shape;1087;p59"/>
          <p:cNvSpPr/>
          <p:nvPr/>
        </p:nvSpPr>
        <p:spPr>
          <a:xfrm>
            <a:off x="465138" y="3437780"/>
            <a:ext cx="1995300" cy="361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Window Server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Logs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8" name="Google Shape;1088;p59"/>
          <p:cNvSpPr/>
          <p:nvPr/>
        </p:nvSpPr>
        <p:spPr>
          <a:xfrm>
            <a:off x="3401300" y="1928100"/>
            <a:ext cx="2220300" cy="15045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SOARs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89" name="Google Shape;1089;p59"/>
          <p:cNvSpPr/>
          <p:nvPr/>
        </p:nvSpPr>
        <p:spPr>
          <a:xfrm>
            <a:off x="6524860" y="1343928"/>
            <a:ext cx="2154000" cy="4902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Data Backups</a:t>
            </a:r>
            <a:endParaRPr/>
          </a:p>
        </p:txBody>
      </p:sp>
      <p:sp>
        <p:nvSpPr>
          <p:cNvPr id="1090" name="Google Shape;1090;p59"/>
          <p:cNvSpPr/>
          <p:nvPr/>
        </p:nvSpPr>
        <p:spPr>
          <a:xfrm>
            <a:off x="6524860" y="2295758"/>
            <a:ext cx="2154000" cy="4902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IPS/IDS/HIDS</a:t>
            </a:r>
            <a:endParaRPr/>
          </a:p>
        </p:txBody>
      </p:sp>
      <p:sp>
        <p:nvSpPr>
          <p:cNvPr id="1091" name="Google Shape;1091;p59"/>
          <p:cNvSpPr/>
          <p:nvPr/>
        </p:nvSpPr>
        <p:spPr>
          <a:xfrm>
            <a:off x="6524860" y="3275447"/>
            <a:ext cx="2154000" cy="4902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Automated Packet Captures for analysis</a:t>
            </a:r>
            <a:endParaRPr/>
          </a:p>
        </p:txBody>
      </p:sp>
      <p:sp>
        <p:nvSpPr>
          <p:cNvPr id="1092" name="Google Shape;1092;p59"/>
          <p:cNvSpPr/>
          <p:nvPr/>
        </p:nvSpPr>
        <p:spPr>
          <a:xfrm>
            <a:off x="2599110" y="2295758"/>
            <a:ext cx="802200" cy="769200"/>
          </a:xfrm>
          <a:prstGeom prst="rightArrow">
            <a:avLst>
              <a:gd fmla="val 37665" name="adj1"/>
              <a:gd fmla="val 42624" name="adj2"/>
            </a:avLst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59"/>
          <p:cNvSpPr/>
          <p:nvPr/>
        </p:nvSpPr>
        <p:spPr>
          <a:xfrm>
            <a:off x="5621548" y="2295758"/>
            <a:ext cx="802200" cy="769200"/>
          </a:xfrm>
          <a:prstGeom prst="rightArrow">
            <a:avLst>
              <a:gd fmla="val 37665" name="adj1"/>
              <a:gd fmla="val 42624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4" name="Google Shape;109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925" y="4102550"/>
            <a:ext cx="774301" cy="7743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59"/>
          <p:cNvSpPr txBox="1"/>
          <p:nvPr/>
        </p:nvSpPr>
        <p:spPr>
          <a:xfrm>
            <a:off x="1402075" y="4244750"/>
            <a:ext cx="72057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Light"/>
                <a:ea typeface="Roboto Light"/>
                <a:cs typeface="Roboto Light"/>
                <a:sym typeface="Roboto Light"/>
              </a:rPr>
              <a:t>SOAR systems often use Python scripts to automate these processes. </a:t>
            </a:r>
            <a:endParaRPr sz="15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Light"/>
                <a:ea typeface="Roboto Light"/>
                <a:cs typeface="Roboto Light"/>
                <a:sym typeface="Roboto Light"/>
              </a:rPr>
              <a:t>Analysts that know Python are </a:t>
            </a:r>
            <a:r>
              <a:rPr lang="en" sz="1500">
                <a:latin typeface="Roboto Light"/>
                <a:ea typeface="Roboto Light"/>
                <a:cs typeface="Roboto Light"/>
                <a:sym typeface="Roboto Light"/>
              </a:rPr>
              <a:t>able</a:t>
            </a:r>
            <a:r>
              <a:rPr lang="en" sz="1500">
                <a:latin typeface="Roboto Light"/>
                <a:ea typeface="Roboto Light"/>
                <a:cs typeface="Roboto Light"/>
                <a:sym typeface="Roboto Light"/>
              </a:rPr>
              <a:t> to review and modify these scripts.</a:t>
            </a:r>
            <a:r>
              <a:rPr lang="en" sz="1500"/>
              <a:t> </a:t>
            </a:r>
            <a:endParaRPr sz="1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Many companies </a:t>
            </a:r>
            <a:r>
              <a:rPr i="1" lang="en"/>
              <a:t>contribute</a:t>
            </a:r>
            <a:r>
              <a:rPr i="1" lang="en"/>
              <a:t> to the vast SIEMs marketplace...</a:t>
            </a:r>
            <a:endParaRPr i="1"/>
          </a:p>
        </p:txBody>
      </p:sp>
      <p:sp>
        <p:nvSpPr>
          <p:cNvPr id="1101" name="Google Shape;1101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2" name="Google Shape;1102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3" name="Google Shape;110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3760" y="676100"/>
            <a:ext cx="3816476" cy="419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